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3" r:id="rId3"/>
    <p:sldId id="314" r:id="rId4"/>
    <p:sldId id="300" r:id="rId5"/>
    <p:sldId id="306" r:id="rId6"/>
    <p:sldId id="310" r:id="rId7"/>
    <p:sldId id="265" r:id="rId8"/>
    <p:sldId id="321" r:id="rId9"/>
    <p:sldId id="319" r:id="rId10"/>
    <p:sldId id="322" r:id="rId11"/>
    <p:sldId id="296" r:id="rId12"/>
    <p:sldId id="323" r:id="rId13"/>
    <p:sldId id="302" r:id="rId14"/>
    <p:sldId id="316" r:id="rId15"/>
    <p:sldId id="318" r:id="rId16"/>
    <p:sldId id="308" r:id="rId17"/>
    <p:sldId id="259" r:id="rId18"/>
    <p:sldId id="260" r:id="rId19"/>
    <p:sldId id="324" r:id="rId20"/>
    <p:sldId id="257" r:id="rId21"/>
    <p:sldId id="286" r:id="rId22"/>
    <p:sldId id="287" r:id="rId23"/>
  </p:sldIdLst>
  <p:sldSz cx="10693400" cy="7556500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5E5E6FA-5F2D-4EE2-B12F-06CD2ED55365}">
          <p14:sldIdLst>
            <p14:sldId id="256"/>
            <p14:sldId id="313"/>
            <p14:sldId id="314"/>
            <p14:sldId id="300"/>
            <p14:sldId id="306"/>
            <p14:sldId id="310"/>
            <p14:sldId id="265"/>
            <p14:sldId id="321"/>
            <p14:sldId id="319"/>
            <p14:sldId id="322"/>
            <p14:sldId id="296"/>
            <p14:sldId id="323"/>
            <p14:sldId id="302"/>
            <p14:sldId id="316"/>
            <p14:sldId id="318"/>
            <p14:sldId id="308"/>
            <p14:sldId id="259"/>
            <p14:sldId id="260"/>
            <p14:sldId id="324"/>
            <p14:sldId id="257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636A0-ACD5-477C-B5F4-A9A7F7D40053}">
  <a:tblStyle styleId="{38A636A0-ACD5-477C-B5F4-A9A7F7D40053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94" autoAdjust="0"/>
    <p:restoredTop sz="93911" autoAdjust="0"/>
  </p:normalViewPr>
  <p:slideViewPr>
    <p:cSldViewPr snapToGrid="0">
      <p:cViewPr varScale="1">
        <p:scale>
          <a:sx n="74" d="100"/>
          <a:sy n="74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D80679-5349-4D2A-BE49-F562DB21F3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A6A24-A862-44E1-8CC6-A3F90F5BDD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0B0B-14ED-4F35-8923-BC62FE729407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7645C-2071-45D7-90E6-CD888C88A3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Akaniyene Akpan, Ijeoma Okeahialam, Reebal Nofal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5D8F9-113C-4802-97ED-F79C235F03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FEA3D-02E6-48B9-87CD-7DCCFB46C1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9445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1263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879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22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66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81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32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99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2708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1946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6391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2224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88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374792" y="4091885"/>
            <a:ext cx="5818042" cy="5818041"/>
          </a:xfrm>
          <a:prstGeom prst="ellipse">
            <a:avLst/>
          </a:prstGeom>
          <a:solidFill>
            <a:srgbClr val="F06236"/>
          </a:solidFill>
          <a:ln>
            <a:noFill/>
          </a:ln>
        </p:spPr>
        <p:txBody>
          <a:bodyPr spcFirstLastPara="1" wrap="square" lIns="39350" tIns="39350" rIns="39350" bIns="39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292952" y="1269255"/>
            <a:ext cx="8107495" cy="25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292952" y="3896320"/>
            <a:ext cx="6920105" cy="8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8809" y="318985"/>
            <a:ext cx="1000094" cy="15081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Google Shape;15;p2"/>
          <p:cNvGraphicFramePr/>
          <p:nvPr/>
        </p:nvGraphicFramePr>
        <p:xfrm>
          <a:off x="518341" y="7040646"/>
          <a:ext cx="2374250" cy="589575"/>
        </p:xfrm>
        <a:graphic>
          <a:graphicData uri="http://schemas.openxmlformats.org/drawingml/2006/table">
            <a:tbl>
              <a:tblPr bandRow="1">
                <a:noFill/>
                <a:tableStyleId>{38A636A0-ACD5-477C-B5F4-A9A7F7D40053}</a:tableStyleId>
              </a:tblPr>
              <a:tblGrid>
                <a:gridCol w="237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Proxima Nova"/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 February 2017</a:t>
                      </a:r>
                      <a:endParaRPr sz="1400" u="none" strike="noStrike" cap="none"/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Google Shape;16;p2"/>
          <p:cNvSpPr/>
          <p:nvPr/>
        </p:nvSpPr>
        <p:spPr>
          <a:xfrm flipH="1">
            <a:off x="6141449" y="2993717"/>
            <a:ext cx="4563197" cy="456319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61AEC4"/>
          </a:solidFill>
          <a:ln>
            <a:noFill/>
          </a:ln>
        </p:spPr>
        <p:txBody>
          <a:bodyPr spcFirstLastPara="1" wrap="square" lIns="39350" tIns="39350" rIns="39350" bIns="39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-6510" y="-6593"/>
            <a:ext cx="4563196" cy="45631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61AEC4"/>
          </a:solidFill>
          <a:ln>
            <a:noFill/>
          </a:ln>
        </p:spPr>
        <p:txBody>
          <a:bodyPr spcFirstLastPara="1" wrap="square" lIns="39350" tIns="39350" rIns="39350" bIns="39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46972" y="31694"/>
            <a:ext cx="8599456" cy="167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046972" y="1762812"/>
            <a:ext cx="8599456" cy="487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Horizontal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1553691" y="491959"/>
            <a:ext cx="7576179" cy="458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292952" y="5204933"/>
            <a:ext cx="8107495" cy="11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1292952" y="6346279"/>
            <a:ext cx="8107495" cy="8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5211339" y="7162932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Vertical">
  <p:cSld name="Photo - Vertica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5513966" y="491959"/>
            <a:ext cx="4132462" cy="637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46972" y="491959"/>
            <a:ext cx="4132462" cy="308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46972" y="3689697"/>
            <a:ext cx="4132462" cy="317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1292952" y="4929435"/>
            <a:ext cx="8107495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1292952" y="3304926"/>
            <a:ext cx="8107495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7A4C5-A616-474D-B24C-C4787A49ED89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6972" y="31694"/>
            <a:ext cx="8599456" cy="167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6972" y="1762812"/>
            <a:ext cx="8599456" cy="487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-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52425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roxima Nova"/>
              <a:buChar char="•"/>
              <a:defRPr sz="2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29758" y="250111"/>
            <a:ext cx="728176" cy="10980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211339" y="7167851"/>
            <a:ext cx="260883" cy="25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ctrTitle" idx="4294967295"/>
          </p:nvPr>
        </p:nvSpPr>
        <p:spPr>
          <a:xfrm>
            <a:off x="1741868" y="955468"/>
            <a:ext cx="8107500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Proxima Nova"/>
              <a:buNone/>
            </a:pPr>
            <a:br>
              <a:rPr lang="en-US" sz="4800" b="1" i="0" strike="noStrike" cap="none" dirty="0">
                <a:solidFill>
                  <a:schemeClr val="accent1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4800" b="1" i="0" strike="noStrike" cap="none" dirty="0">
                <a:solidFill>
                  <a:schemeClr val="accent1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4800" b="1" i="0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4800" b="1" i="0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Analytics with Python</a:t>
            </a:r>
            <a:endParaRPr sz="4800" b="1" i="0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Proxima Nova"/>
              <a:buNone/>
            </a:pPr>
            <a:endParaRPr sz="4800" b="1" i="0" u="sng" strike="noStrike" cap="none" dirty="0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10"/>
          <p:cNvSpPr/>
          <p:nvPr/>
        </p:nvSpPr>
        <p:spPr>
          <a:xfrm>
            <a:off x="1163783" y="3221181"/>
            <a:ext cx="5151378" cy="402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50" tIns="39350" rIns="39350" bIns="39350" anchor="ctr" anchorCtr="0">
            <a:noAutofit/>
          </a:bodyPr>
          <a:lstStyle/>
          <a:p>
            <a:pPr>
              <a:buClr>
                <a:srgbClr val="FFFFFF"/>
              </a:buClr>
              <a:buSzPts val="3600"/>
            </a:pPr>
            <a:endParaRPr lang="en-US" sz="3000" dirty="0"/>
          </a:p>
          <a:p>
            <a:pPr>
              <a:buClr>
                <a:srgbClr val="FFFFFF"/>
              </a:buClr>
              <a:buSzPts val="3600"/>
            </a:pPr>
            <a:r>
              <a:rPr lang="de-DE" sz="3200" b="1" i="1" u="none" strike="noStrike" cap="none" dirty="0">
                <a:solidFill>
                  <a:srgbClr val="0070C0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</a:p>
          <a:p>
            <a:pPr>
              <a:buClr>
                <a:srgbClr val="FFFFFF"/>
              </a:buClr>
              <a:buSzPts val="3600"/>
            </a:pPr>
            <a:endParaRPr lang="de-DE" sz="3200" b="1" i="1" dirty="0">
              <a:solidFill>
                <a:srgbClr val="0070C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FFFFFF"/>
              </a:buClr>
              <a:buSzPts val="3600"/>
            </a:pPr>
            <a:endParaRPr lang="de-DE" sz="3200" b="1" i="1" u="none" strike="noStrike" cap="none" dirty="0">
              <a:solidFill>
                <a:schemeClr val="accent1">
                  <a:lumMod val="7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ts val="3600"/>
            </a:pPr>
            <a:r>
              <a:rPr lang="de-DE" sz="2400" b="1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Proxima Nova"/>
                <a:cs typeface="Proxima Nova"/>
                <a:sym typeface="Proxima Nova"/>
              </a:rPr>
              <a:t>Team </a:t>
            </a:r>
            <a:r>
              <a:rPr lang="de-DE" sz="2400" b="1" u="none" strike="noStrike" cap="none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Proxima Nova"/>
                <a:cs typeface="Proxima Nova"/>
                <a:sym typeface="Proxima Nova"/>
              </a:rPr>
              <a:t>Ribak</a:t>
            </a:r>
            <a:r>
              <a:rPr lang="de-DE" sz="2400" b="1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Proxima Nova"/>
                <a:cs typeface="Proxima Nova"/>
                <a:sym typeface="Proxima Nova"/>
              </a:rPr>
              <a:t>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>
              <a:spcBef>
                <a:spcPts val="600"/>
              </a:spcBef>
              <a:buClr>
                <a:srgbClr val="FFFFFF"/>
              </a:buClr>
              <a:buSzPts val="3600"/>
            </a:pPr>
            <a:r>
              <a:rPr lang="en-US" sz="2400" dirty="0"/>
              <a:t>Akaniyene Akpan</a:t>
            </a:r>
          </a:p>
          <a:p>
            <a:pPr>
              <a:spcBef>
                <a:spcPts val="600"/>
              </a:spcBef>
              <a:buClr>
                <a:srgbClr val="FFFFFF"/>
              </a:buClr>
              <a:buSzPts val="3600"/>
            </a:pPr>
            <a:r>
              <a:rPr lang="en-US" sz="2400" dirty="0"/>
              <a:t>(Team lead)</a:t>
            </a: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roxima Nova"/>
              <a:buNone/>
            </a:pPr>
            <a:endParaRPr lang="en-US" sz="2800" b="1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roxima Nova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3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314200" y="6784000"/>
            <a:ext cx="3189000" cy="895500"/>
          </a:xfrm>
          <a:prstGeom prst="rect">
            <a:avLst/>
          </a:prstGeom>
          <a:solidFill>
            <a:srgbClr val="F062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D4BAA9-D422-4378-828A-39AF383385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B34-534D-4048-84FD-A22A49BA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42" y="760606"/>
            <a:ext cx="9377130" cy="674523"/>
          </a:xfrm>
        </p:spPr>
        <p:txBody>
          <a:bodyPr/>
          <a:lstStyle/>
          <a:p>
            <a:pPr algn="ctr"/>
            <a:r>
              <a:rPr lang="en-GB" sz="4800" dirty="0"/>
              <a:t>Store types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465F4-88AC-46B3-B53A-5BE4B3B0E57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61B8B-5C79-47A6-BB03-E45786D5E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" t="7512" r="8315" b="6265"/>
          <a:stretch/>
        </p:blipFill>
        <p:spPr>
          <a:xfrm>
            <a:off x="927100" y="1592330"/>
            <a:ext cx="8839200" cy="5334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09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156910-517E-4C82-9368-823B024C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45" y="386529"/>
            <a:ext cx="9334153" cy="808426"/>
          </a:xfrm>
        </p:spPr>
        <p:txBody>
          <a:bodyPr/>
          <a:lstStyle/>
          <a:p>
            <a:br>
              <a:rPr lang="en-GB" sz="4800" dirty="0"/>
            </a:br>
            <a:endParaRPr lang="en-GB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272E24-9612-4791-ACE6-0488D43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25083"/>
            <a:ext cx="9016999" cy="54964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7C933-35C2-4A47-ADE7-231181328225}"/>
              </a:ext>
            </a:extLst>
          </p:cNvPr>
          <p:cNvSpPr txBox="1"/>
          <p:nvPr/>
        </p:nvSpPr>
        <p:spPr>
          <a:xfrm>
            <a:off x="987136" y="270164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+mj-lt"/>
              </a:rPr>
              <a:t>Average Weekly Sales</a:t>
            </a:r>
            <a:endParaRPr lang="en-GB" sz="4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994BE-0508-48E8-AC22-267C14736FA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5845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156910-517E-4C82-9368-823B024C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45" y="386529"/>
            <a:ext cx="9334153" cy="808426"/>
          </a:xfrm>
        </p:spPr>
        <p:txBody>
          <a:bodyPr/>
          <a:lstStyle/>
          <a:p>
            <a:br>
              <a:rPr lang="en-GB" sz="4800" dirty="0"/>
            </a:br>
            <a:endParaRPr lang="en-GB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272E24-9612-4791-ACE6-0488D43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88583"/>
            <a:ext cx="9016999" cy="54964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7C933-35C2-4A47-ADE7-231181328225}"/>
              </a:ext>
            </a:extLst>
          </p:cNvPr>
          <p:cNvSpPr txBox="1"/>
          <p:nvPr/>
        </p:nvSpPr>
        <p:spPr>
          <a:xfrm>
            <a:off x="987136" y="270164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+mj-lt"/>
              </a:rPr>
              <a:t>Average Weekly Sales</a:t>
            </a:r>
            <a:endParaRPr lang="en-GB" sz="4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994BE-0508-48E8-AC22-267C14736FA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39DB12-5FD5-4EE6-9817-DC12164F49F4}"/>
              </a:ext>
            </a:extLst>
          </p:cNvPr>
          <p:cNvSpPr/>
          <p:nvPr/>
        </p:nvSpPr>
        <p:spPr>
          <a:xfrm>
            <a:off x="2432049" y="4984750"/>
            <a:ext cx="762001" cy="84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CB50A7-4EB8-4693-BA97-9E882940D98D}"/>
              </a:ext>
            </a:extLst>
          </p:cNvPr>
          <p:cNvSpPr/>
          <p:nvPr/>
        </p:nvSpPr>
        <p:spPr>
          <a:xfrm>
            <a:off x="3486149" y="4794250"/>
            <a:ext cx="762001" cy="84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3D4C97-4BC2-4FDF-A4BB-847AF6990B79}"/>
              </a:ext>
            </a:extLst>
          </p:cNvPr>
          <p:cNvSpPr/>
          <p:nvPr/>
        </p:nvSpPr>
        <p:spPr>
          <a:xfrm>
            <a:off x="6635749" y="5048250"/>
            <a:ext cx="762001" cy="84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7E783E-CE9B-4A19-B327-F4AB16E08D51}"/>
              </a:ext>
            </a:extLst>
          </p:cNvPr>
          <p:cNvSpPr/>
          <p:nvPr/>
        </p:nvSpPr>
        <p:spPr>
          <a:xfrm>
            <a:off x="8274049" y="3359150"/>
            <a:ext cx="762001" cy="84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AB2EB-2AEA-41C6-9B89-4123E8C26B8D}"/>
              </a:ext>
            </a:extLst>
          </p:cNvPr>
          <p:cNvSpPr/>
          <p:nvPr/>
        </p:nvSpPr>
        <p:spPr>
          <a:xfrm>
            <a:off x="8883649" y="1695450"/>
            <a:ext cx="762001" cy="84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43E628-2553-42F5-91F5-F771DCB6B059}"/>
              </a:ext>
            </a:extLst>
          </p:cNvPr>
          <p:cNvSpPr txBox="1"/>
          <p:nvPr/>
        </p:nvSpPr>
        <p:spPr>
          <a:xfrm>
            <a:off x="2324100" y="4635500"/>
            <a:ext cx="120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Super Bowl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BD116-DED6-4F52-BEDD-24CF9B769098}"/>
              </a:ext>
            </a:extLst>
          </p:cNvPr>
          <p:cNvSpPr txBox="1"/>
          <p:nvPr/>
        </p:nvSpPr>
        <p:spPr>
          <a:xfrm>
            <a:off x="3549650" y="4445000"/>
            <a:ext cx="844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Easter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D56D2-619C-4056-A9E3-CD2731801236}"/>
              </a:ext>
            </a:extLst>
          </p:cNvPr>
          <p:cNvSpPr txBox="1"/>
          <p:nvPr/>
        </p:nvSpPr>
        <p:spPr>
          <a:xfrm>
            <a:off x="6477000" y="4673600"/>
            <a:ext cx="120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Labour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27D01-D4B8-4868-8AD7-0319BD4DAAED}"/>
              </a:ext>
            </a:extLst>
          </p:cNvPr>
          <p:cNvSpPr txBox="1"/>
          <p:nvPr/>
        </p:nvSpPr>
        <p:spPr>
          <a:xfrm>
            <a:off x="7861300" y="2959100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Thanksgiving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2EC29-23B0-4112-B2B5-D0A9AEB5119F}"/>
              </a:ext>
            </a:extLst>
          </p:cNvPr>
          <p:cNvSpPr txBox="1"/>
          <p:nvPr/>
        </p:nvSpPr>
        <p:spPr>
          <a:xfrm>
            <a:off x="7785100" y="1828800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Christmas</a:t>
            </a:r>
          </a:p>
        </p:txBody>
      </p:sp>
    </p:spTree>
    <p:extLst>
      <p:ext uri="{BB962C8B-B14F-4D97-AF65-F5344CB8AC3E}">
        <p14:creationId xmlns:p14="http://schemas.microsoft.com/office/powerpoint/2010/main" val="34459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0BDB5E-19F4-40F5-BE75-841F0E6E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15" y="536656"/>
            <a:ext cx="9377130" cy="674523"/>
          </a:xfrm>
        </p:spPr>
        <p:txBody>
          <a:bodyPr/>
          <a:lstStyle/>
          <a:p>
            <a:pPr marL="70770" algn="ctr">
              <a:buSzPts val="2200"/>
            </a:pP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D4AD2-5508-49FC-A9BA-6B10DFCFA523}"/>
              </a:ext>
            </a:extLst>
          </p:cNvPr>
          <p:cNvSpPr txBox="1"/>
          <p:nvPr/>
        </p:nvSpPr>
        <p:spPr>
          <a:xfrm>
            <a:off x="914400" y="322118"/>
            <a:ext cx="838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Machine Learning</a:t>
            </a:r>
            <a:endParaRPr lang="en-GB" sz="48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0070E-12D8-4184-A832-DB940C8A46EF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0DDD63-7844-408F-8379-ABF97A253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" t="4139" r="3510" b="330"/>
          <a:stretch/>
        </p:blipFill>
        <p:spPr>
          <a:xfrm>
            <a:off x="457200" y="1689100"/>
            <a:ext cx="9004300" cy="51439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0D5570-2368-476C-9703-B5761C80713B}"/>
              </a:ext>
            </a:extLst>
          </p:cNvPr>
          <p:cNvSpPr txBox="1"/>
          <p:nvPr/>
        </p:nvSpPr>
        <p:spPr>
          <a:xfrm>
            <a:off x="431800" y="6896100"/>
            <a:ext cx="2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Source: Google Image</a:t>
            </a:r>
          </a:p>
        </p:txBody>
      </p:sp>
    </p:spTree>
    <p:extLst>
      <p:ext uri="{BB962C8B-B14F-4D97-AF65-F5344CB8AC3E}">
        <p14:creationId xmlns:p14="http://schemas.microsoft.com/office/powerpoint/2010/main" val="137797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0BDB5E-19F4-40F5-BE75-841F0E6E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15" y="536656"/>
            <a:ext cx="9377130" cy="674523"/>
          </a:xfrm>
        </p:spPr>
        <p:txBody>
          <a:bodyPr/>
          <a:lstStyle/>
          <a:p>
            <a:pPr marL="70770" algn="ctr">
              <a:buSzPts val="2200"/>
            </a:pP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7AA9C-887F-4AF8-BCDD-BE32D342D735}"/>
              </a:ext>
            </a:extLst>
          </p:cNvPr>
          <p:cNvSpPr/>
          <p:nvPr/>
        </p:nvSpPr>
        <p:spPr>
          <a:xfrm>
            <a:off x="0" y="1912092"/>
            <a:ext cx="3879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RandomizedSearchCV</a:t>
            </a:r>
            <a:endParaRPr lang="de-DE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D4AD2-5508-49FC-A9BA-6B10DFCFA523}"/>
              </a:ext>
            </a:extLst>
          </p:cNvPr>
          <p:cNvSpPr txBox="1"/>
          <p:nvPr/>
        </p:nvSpPr>
        <p:spPr>
          <a:xfrm>
            <a:off x="914400" y="322118"/>
            <a:ext cx="838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Machine Learning</a:t>
            </a:r>
            <a:endParaRPr lang="en-GB" sz="48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0070E-12D8-4184-A832-DB940C8A46EF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966CB-1789-4DDF-A5FE-14938BED7825}"/>
              </a:ext>
            </a:extLst>
          </p:cNvPr>
          <p:cNvSpPr txBox="1"/>
          <p:nvPr/>
        </p:nvSpPr>
        <p:spPr>
          <a:xfrm>
            <a:off x="184798" y="2438387"/>
            <a:ext cx="5351106" cy="4409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Number of estimators: 125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Minimum sample split: 2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Minimum sample leaf:1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Maximum features: auto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Maximum depth: 125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latin typeface="+mn-lt"/>
              </a:rPr>
              <a:t>Bootstrap: 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72EB-7CD0-43B7-B52C-0D6220569D79}"/>
              </a:ext>
            </a:extLst>
          </p:cNvPr>
          <p:cNvSpPr txBox="1"/>
          <p:nvPr/>
        </p:nvSpPr>
        <p:spPr>
          <a:xfrm>
            <a:off x="6083300" y="2070100"/>
            <a:ext cx="388620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687699-C708-4D4C-B408-50AA839F1CD5}"/>
              </a:ext>
            </a:extLst>
          </p:cNvPr>
          <p:cNvGrpSpPr/>
          <p:nvPr/>
        </p:nvGrpSpPr>
        <p:grpSpPr>
          <a:xfrm>
            <a:off x="5542902" y="2578100"/>
            <a:ext cx="5054600" cy="1752600"/>
            <a:chOff x="5778500" y="2578100"/>
            <a:chExt cx="5054600" cy="1752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E3544C-277A-49A0-B53F-EB45E6C7F295}"/>
                </a:ext>
              </a:extLst>
            </p:cNvPr>
            <p:cNvSpPr txBox="1"/>
            <p:nvPr/>
          </p:nvSpPr>
          <p:spPr>
            <a:xfrm>
              <a:off x="6019800" y="2667000"/>
              <a:ext cx="4813300" cy="1455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400" dirty="0">
                  <a:latin typeface="+mn-lt"/>
                </a:rPr>
                <a:t>Base model MAE = 1305.123</a:t>
              </a:r>
            </a:p>
            <a:p>
              <a:pPr>
                <a:lnSpc>
                  <a:spcPct val="200000"/>
                </a:lnSpc>
              </a:pPr>
              <a:r>
                <a:rPr lang="en-GB" sz="2400" dirty="0">
                  <a:latin typeface="+mn-lt"/>
                </a:rPr>
                <a:t>Best model MAE= 1303.146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EA6BD-8DBD-40DE-89D8-9177A925FF06}"/>
                </a:ext>
              </a:extLst>
            </p:cNvPr>
            <p:cNvSpPr/>
            <p:nvPr/>
          </p:nvSpPr>
          <p:spPr>
            <a:xfrm>
              <a:off x="5778500" y="2578100"/>
              <a:ext cx="4826000" cy="175260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2279237-2FBC-4C0C-966B-A46787E013BF}"/>
              </a:ext>
            </a:extLst>
          </p:cNvPr>
          <p:cNvSpPr/>
          <p:nvPr/>
        </p:nvSpPr>
        <p:spPr>
          <a:xfrm>
            <a:off x="5613400" y="1912092"/>
            <a:ext cx="3879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Data Training</a:t>
            </a:r>
          </a:p>
        </p:txBody>
      </p:sp>
    </p:spTree>
    <p:extLst>
      <p:ext uri="{BB962C8B-B14F-4D97-AF65-F5344CB8AC3E}">
        <p14:creationId xmlns:p14="http://schemas.microsoft.com/office/powerpoint/2010/main" val="295051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0BDB5E-19F4-40F5-BE75-841F0E6E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15" y="536656"/>
            <a:ext cx="9377130" cy="674523"/>
          </a:xfrm>
        </p:spPr>
        <p:txBody>
          <a:bodyPr/>
          <a:lstStyle/>
          <a:p>
            <a:pPr marL="70770" algn="ctr">
              <a:buSzPts val="2200"/>
            </a:pP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D4AD2-5508-49FC-A9BA-6B10DFCFA523}"/>
              </a:ext>
            </a:extLst>
          </p:cNvPr>
          <p:cNvSpPr txBox="1"/>
          <p:nvPr/>
        </p:nvSpPr>
        <p:spPr>
          <a:xfrm>
            <a:off x="914400" y="322118"/>
            <a:ext cx="838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Conclusion &amp; Outlook</a:t>
            </a:r>
            <a:endParaRPr lang="en-GB" sz="48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0070E-12D8-4184-A832-DB940C8A46EF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966CB-1789-4DDF-A5FE-14938BED7825}"/>
              </a:ext>
            </a:extLst>
          </p:cNvPr>
          <p:cNvSpPr txBox="1"/>
          <p:nvPr/>
        </p:nvSpPr>
        <p:spPr>
          <a:xfrm>
            <a:off x="279400" y="1447787"/>
            <a:ext cx="8308904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err="1"/>
              <a:t>Conclusion</a:t>
            </a:r>
            <a:endParaRPr lang="en-GB" sz="24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Acquainted with important python libraries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Use of optimised approach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Hyper-parameter tuning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Use of competitive platforms like Kaggle, Dataquest 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72EB-7CD0-43B7-B52C-0D6220569D79}"/>
              </a:ext>
            </a:extLst>
          </p:cNvPr>
          <p:cNvSpPr txBox="1"/>
          <p:nvPr/>
        </p:nvSpPr>
        <p:spPr>
          <a:xfrm>
            <a:off x="6083300" y="2070100"/>
            <a:ext cx="388620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DC653-0E6F-45DF-A46E-0115DE6DB8C0}"/>
              </a:ext>
            </a:extLst>
          </p:cNvPr>
          <p:cNvSpPr txBox="1"/>
          <p:nvPr/>
        </p:nvSpPr>
        <p:spPr>
          <a:xfrm>
            <a:off x="4864100" y="4368800"/>
            <a:ext cx="58293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</a:rPr>
              <a:t>Outlook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Continuous learning of State-of-the-art algorithms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+mn-lt"/>
              </a:rPr>
              <a:t>Practice more problems to gain better insight into the industry standards 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65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5907-39B1-4413-A75E-68E2C3C5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" y="176645"/>
            <a:ext cx="8599456" cy="1122219"/>
          </a:xfrm>
        </p:spPr>
        <p:txBody>
          <a:bodyPr/>
          <a:lstStyle/>
          <a:p>
            <a:pPr algn="ctr"/>
            <a:r>
              <a:rPr lang="en-GB" sz="4800" dirty="0" err="1">
                <a:latin typeface="+mj-lt"/>
                <a:cs typeface="Myanmar Text" panose="020B0502040204020203" pitchFamily="34" charset="0"/>
              </a:rPr>
              <a:t>Leaderboard</a:t>
            </a:r>
            <a:endParaRPr lang="en-GB" sz="4800" dirty="0">
              <a:latin typeface="+mj-lt"/>
              <a:cs typeface="Myanmar Text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0F83F-D2D3-4EDF-91F4-15B1229F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6E232-AC90-4D4D-AF2C-823B724A3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297D4-784B-4280-8DB7-8181C384F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2" t="13057" r="29454" b="12620"/>
          <a:stretch/>
        </p:blipFill>
        <p:spPr>
          <a:xfrm>
            <a:off x="1059873" y="1620982"/>
            <a:ext cx="8728363" cy="4998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59E4CC-FA37-4C8F-A0E8-63C7E884745D}"/>
              </a:ext>
            </a:extLst>
          </p:cNvPr>
          <p:cNvSpPr/>
          <p:nvPr/>
        </p:nvSpPr>
        <p:spPr>
          <a:xfrm>
            <a:off x="1059873" y="4374573"/>
            <a:ext cx="8562109" cy="3221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312AE-C2F1-4ADC-9D62-B5027F0E0209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002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8812" y="2941844"/>
            <a:ext cx="10142805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</a:pPr>
            <a:r>
              <a:rPr lang="en-US" sz="4800" dirty="0">
                <a:solidFill>
                  <a:srgbClr val="C00000"/>
                </a:solidFill>
                <a:latin typeface="+mj-lt"/>
              </a:rPr>
              <a:t>Thank you for your attention!</a:t>
            </a:r>
            <a:endParaRPr sz="48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EA058-6A0E-457B-8C36-96BD800C0F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EC8569-FFFB-4D9D-AB07-14E95F9387E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-26754" y="7008383"/>
            <a:ext cx="10746900" cy="614100"/>
          </a:xfrm>
          <a:prstGeom prst="rect">
            <a:avLst/>
          </a:prstGeom>
          <a:solidFill>
            <a:srgbClr val="61AEC4"/>
          </a:solidFill>
          <a:ln>
            <a:noFill/>
          </a:ln>
        </p:spPr>
        <p:txBody>
          <a:bodyPr spcFirstLastPara="1" wrap="square" lIns="39350" tIns="39350" rIns="39350" bIns="39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4" descr="ReDI horizont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225" y="3011625"/>
            <a:ext cx="83629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CA31C-4E94-4FDF-91BE-5B192425F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A2F03-8950-4A3F-82CE-13691203534A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6202-DB1D-4680-9671-3B5C7E6C8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pPr marL="104775" indent="0" algn="ctr">
              <a:buNone/>
            </a:pPr>
            <a:r>
              <a:rPr lang="en-GB" sz="4400" dirty="0">
                <a:solidFill>
                  <a:schemeClr val="tx1"/>
                </a:solidFill>
              </a:rPr>
              <a:t>Appendices</a:t>
            </a:r>
          </a:p>
          <a:p>
            <a:pPr marL="104775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BCB5D-7A5C-4563-BA4F-4A82EAC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2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F93C5-9DAD-49B6-908D-5D6DF2A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63" y="623917"/>
            <a:ext cx="8571243" cy="519083"/>
          </a:xfrm>
        </p:spPr>
        <p:txBody>
          <a:bodyPr>
            <a:noAutofit/>
          </a:bodyPr>
          <a:lstStyle/>
          <a:p>
            <a:pPr algn="ctr"/>
            <a:r>
              <a:rPr lang="de-DE" sz="4800" dirty="0">
                <a:solidFill>
                  <a:schemeClr val="tx1"/>
                </a:solidFill>
                <a:latin typeface="+mj-lt"/>
              </a:rPr>
              <a:t>Motivation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F90BD-CEAB-457C-8B43-692B3D38C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48D71-5FE0-43DA-95A3-5146A477B76B}"/>
              </a:ext>
            </a:extLst>
          </p:cNvPr>
          <p:cNvSpPr/>
          <p:nvPr/>
        </p:nvSpPr>
        <p:spPr>
          <a:xfrm>
            <a:off x="642861" y="1035481"/>
            <a:ext cx="9397837" cy="6521019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GB" dirty="0"/>
          </a:p>
          <a:p>
            <a:pPr lvl="0"/>
            <a:endParaRPr lang="en-GB" dirty="0"/>
          </a:p>
          <a:p>
            <a:pPr>
              <a:lnSpc>
                <a:spcPct val="200000"/>
              </a:lnSpc>
            </a:pPr>
            <a:r>
              <a:rPr lang="en-GB" sz="2400" b="1" dirty="0">
                <a:latin typeface="+mn-lt"/>
              </a:rPr>
              <a:t>Goal: </a:t>
            </a:r>
            <a:r>
              <a:rPr lang="en-GB" sz="2400" dirty="0">
                <a:latin typeface="+mn-lt"/>
              </a:rPr>
              <a:t>To p</a:t>
            </a:r>
            <a:r>
              <a:rPr lang="en-GB" sz="2400" i="0" dirty="0">
                <a:effectLst/>
                <a:latin typeface="+mn-lt"/>
              </a:rPr>
              <a:t>redict Walmart’s department-wide sales for each store.</a:t>
            </a:r>
          </a:p>
          <a:p>
            <a:pPr>
              <a:lnSpc>
                <a:spcPct val="200000"/>
              </a:lnSpc>
            </a:pPr>
            <a:endParaRPr lang="en-GB" sz="2400" i="0" dirty="0">
              <a:effectLst/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2400" b="1" dirty="0">
                <a:latin typeface="+mn-lt"/>
              </a:rPr>
              <a:t>Why: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+mn-lt"/>
              </a:rPr>
              <a:t>Efficient resource allocation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+mn-lt"/>
              </a:rPr>
              <a:t>Cash flow management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+mn-lt"/>
              </a:rPr>
              <a:t>Costs and revenue estimation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+mn-lt"/>
              </a:rPr>
              <a:t>Better decision-making</a:t>
            </a:r>
          </a:p>
          <a:p>
            <a:pPr lvl="1"/>
            <a:endParaRPr lang="en-GB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6C18B-6A21-4786-BD61-5E569B0D33F8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95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45016D-35B9-43D7-8CC8-12E8580E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46" t="36404" r="54694" b="20472"/>
          <a:stretch/>
        </p:blipFill>
        <p:spPr>
          <a:xfrm>
            <a:off x="159000" y="1446990"/>
            <a:ext cx="4266206" cy="36117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39AFD-6055-4FB2-8DAF-A7E0D7BBE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8" t="34409" r="59839" b="39927"/>
          <a:stretch/>
        </p:blipFill>
        <p:spPr>
          <a:xfrm>
            <a:off x="3897003" y="1446990"/>
            <a:ext cx="3552357" cy="3149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CEF37E-07D7-4CD7-88A6-DC7DF99E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45018" r="54677" b="24158"/>
          <a:stretch/>
        </p:blipFill>
        <p:spPr>
          <a:xfrm>
            <a:off x="7281752" y="1446990"/>
            <a:ext cx="3411648" cy="30874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36391" y="7226250"/>
            <a:ext cx="260883" cy="256515"/>
          </a:xfrm>
        </p:spPr>
        <p:txBody>
          <a:bodyPr/>
          <a:lstStyle/>
          <a:p>
            <a:pPr algn="r"/>
            <a:fld id="{C3DB2ADC-AF19-4574-8C10-79B5B04FCA27}" type="slidenum">
              <a:rPr lang="en-US" smtClean="0"/>
              <a:pPr algn="r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5DEDB-C7B1-4A6E-B5B6-B45CBD4CDB4A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D4E9EC-35F5-4BB6-BFEE-5A073798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" y="215833"/>
            <a:ext cx="8599456" cy="1272478"/>
          </a:xfrm>
        </p:spPr>
        <p:txBody>
          <a:bodyPr/>
          <a:lstStyle/>
          <a:p>
            <a:pPr algn="ctr"/>
            <a:r>
              <a:rPr lang="de-DE" sz="4800" dirty="0">
                <a:solidFill>
                  <a:schemeClr val="tx1"/>
                </a:solidFill>
                <a:latin typeface="+mj-lt"/>
              </a:rPr>
              <a:t>Introduction of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D5D78-B71C-4D98-8ED0-75409D9C92F3}"/>
              </a:ext>
            </a:extLst>
          </p:cNvPr>
          <p:cNvSpPr/>
          <p:nvPr/>
        </p:nvSpPr>
        <p:spPr>
          <a:xfrm>
            <a:off x="218208" y="2036618"/>
            <a:ext cx="3148447" cy="3325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C5CB8-62AF-4D8D-BE8A-CAF92613DFD9}"/>
              </a:ext>
            </a:extLst>
          </p:cNvPr>
          <p:cNvSpPr/>
          <p:nvPr/>
        </p:nvSpPr>
        <p:spPr>
          <a:xfrm>
            <a:off x="4000499" y="2317173"/>
            <a:ext cx="2857501" cy="415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66D0E-633E-4E93-9A49-BBF3E90D706D}"/>
              </a:ext>
            </a:extLst>
          </p:cNvPr>
          <p:cNvSpPr/>
          <p:nvPr/>
        </p:nvSpPr>
        <p:spPr>
          <a:xfrm>
            <a:off x="7335982" y="2140528"/>
            <a:ext cx="2753592" cy="374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77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4EA61-DDA7-4DB9-A995-D770AE98C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79" t="39997" r="53922" b="10967"/>
          <a:stretch/>
        </p:blipFill>
        <p:spPr>
          <a:xfrm>
            <a:off x="433901" y="2208465"/>
            <a:ext cx="5038321" cy="47318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1D5CE-1225-4A8E-8B25-3A8E3E3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8" t="37133" r="62581" b="25161"/>
          <a:stretch/>
        </p:blipFill>
        <p:spPr>
          <a:xfrm>
            <a:off x="5851487" y="2128438"/>
            <a:ext cx="4113923" cy="4704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38FB5-BD85-4C88-A09B-E2EA109A0323}"/>
              </a:ext>
            </a:extLst>
          </p:cNvPr>
          <p:cNvSpPr txBox="1"/>
          <p:nvPr/>
        </p:nvSpPr>
        <p:spPr>
          <a:xfrm>
            <a:off x="5851486" y="1886249"/>
            <a:ext cx="3936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The ratio of null values in the merged in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178F3-78FF-47B1-9E23-9A940F69174F}"/>
              </a:ext>
            </a:extLst>
          </p:cNvPr>
          <p:cNvSpPr txBox="1"/>
          <p:nvPr/>
        </p:nvSpPr>
        <p:spPr>
          <a:xfrm>
            <a:off x="433900" y="2019329"/>
            <a:ext cx="3071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Information on merged Dataset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F0A87-0FE9-4EFB-920C-48BF01D8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50" y="575121"/>
            <a:ext cx="9801460" cy="758720"/>
          </a:xfrm>
        </p:spPr>
        <p:txBody>
          <a:bodyPr/>
          <a:lstStyle/>
          <a:p>
            <a:pPr marL="70770" algn="ctr">
              <a:buSzPts val="2200"/>
            </a:pPr>
            <a:r>
              <a:rPr lang="en-US" sz="4800" dirty="0">
                <a:solidFill>
                  <a:schemeClr val="tx1"/>
                </a:solidFill>
                <a:latin typeface="+mj-lt"/>
              </a:rPr>
              <a:t>Merging and Cleaning of </a:t>
            </a:r>
            <a:br>
              <a:rPr lang="en-US" sz="4800" dirty="0">
                <a:solidFill>
                  <a:schemeClr val="tx1"/>
                </a:solidFill>
                <a:latin typeface="+mj-lt"/>
              </a:rPr>
            </a:br>
            <a:r>
              <a:rPr lang="en-US" sz="4800" dirty="0">
                <a:solidFill>
                  <a:schemeClr val="tx1"/>
                </a:solidFill>
                <a:latin typeface="+mj-lt"/>
              </a:rPr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D3B5C-A4B1-4213-81CF-AA5EFFB3E5BF}"/>
              </a:ext>
            </a:extLst>
          </p:cNvPr>
          <p:cNvSpPr/>
          <p:nvPr/>
        </p:nvSpPr>
        <p:spPr>
          <a:xfrm>
            <a:off x="519545" y="3813464"/>
            <a:ext cx="4177146" cy="1870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CC0C9A-5FAD-45D3-ACCA-CFC26C9BBC25}"/>
              </a:ext>
            </a:extLst>
          </p:cNvPr>
          <p:cNvSpPr/>
          <p:nvPr/>
        </p:nvSpPr>
        <p:spPr>
          <a:xfrm>
            <a:off x="6026727" y="2275610"/>
            <a:ext cx="2930238" cy="11845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73914C-DF7B-4EC6-8CDB-9B1CB4DE5257}"/>
              </a:ext>
            </a:extLst>
          </p:cNvPr>
          <p:cNvSpPr/>
          <p:nvPr/>
        </p:nvSpPr>
        <p:spPr>
          <a:xfrm>
            <a:off x="342900" y="2348345"/>
            <a:ext cx="8312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2A2366-BFBF-45E4-8D90-C30B8F0B79A1}"/>
              </a:ext>
            </a:extLst>
          </p:cNvPr>
          <p:cNvSpPr/>
          <p:nvPr/>
        </p:nvSpPr>
        <p:spPr>
          <a:xfrm>
            <a:off x="488372" y="2504209"/>
            <a:ext cx="3906983" cy="3740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7C33D-F6F7-4BE7-9328-1851C125C908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248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253DF-5290-494A-80ED-7689176C0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04" t="28660" r="44856" b="16600"/>
          <a:stretch/>
        </p:blipFill>
        <p:spPr>
          <a:xfrm>
            <a:off x="0" y="1508893"/>
            <a:ext cx="6816350" cy="5386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78F30-C977-4B86-BEEA-BD941B6E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32545" r="64919" b="30036"/>
          <a:stretch/>
        </p:blipFill>
        <p:spPr>
          <a:xfrm>
            <a:off x="6764395" y="1618035"/>
            <a:ext cx="3657600" cy="52093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BB1A0E-D72C-4012-9119-09FB80BD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96" y="518804"/>
            <a:ext cx="9801460" cy="758720"/>
          </a:xfrm>
        </p:spPr>
        <p:txBody>
          <a:bodyPr/>
          <a:lstStyle/>
          <a:p>
            <a:pPr marL="70770" algn="ctr">
              <a:buSzPts val="2200"/>
            </a:pPr>
            <a:r>
              <a:rPr lang="en-US" sz="4800" dirty="0"/>
              <a:t>Merging and Cleaning of </a:t>
            </a:r>
            <a:br>
              <a:rPr lang="en-US" sz="4800" dirty="0"/>
            </a:br>
            <a:r>
              <a:rPr lang="en-US" sz="4800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8FB49E-37A2-402A-868F-5079147B38B5}"/>
              </a:ext>
            </a:extLst>
          </p:cNvPr>
          <p:cNvSpPr/>
          <p:nvPr/>
        </p:nvSpPr>
        <p:spPr>
          <a:xfrm>
            <a:off x="374073" y="3013364"/>
            <a:ext cx="5403272" cy="1974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8F30E-95EB-4183-8C24-CDF323D023E4}"/>
              </a:ext>
            </a:extLst>
          </p:cNvPr>
          <p:cNvSpPr/>
          <p:nvPr/>
        </p:nvSpPr>
        <p:spPr>
          <a:xfrm>
            <a:off x="6868391" y="4488873"/>
            <a:ext cx="2493818" cy="10598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4629C-CBDC-4F61-AB96-9357AEEE2218}"/>
              </a:ext>
            </a:extLst>
          </p:cNvPr>
          <p:cNvSpPr/>
          <p:nvPr/>
        </p:nvSpPr>
        <p:spPr>
          <a:xfrm>
            <a:off x="6868391" y="3945081"/>
            <a:ext cx="2493818" cy="2840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6676B-34A5-4F2A-8DF4-D4A629ED7BD5}"/>
              </a:ext>
            </a:extLst>
          </p:cNvPr>
          <p:cNvSpPr/>
          <p:nvPr/>
        </p:nvSpPr>
        <p:spPr>
          <a:xfrm>
            <a:off x="342900" y="1652156"/>
            <a:ext cx="3771900" cy="4364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34E7E-59C7-4EA0-8469-AFD908702602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307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F93C5-9DAD-49B6-908D-5D6DF2A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63" y="623917"/>
            <a:ext cx="8571243" cy="51908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+mj-lt"/>
              </a:rPr>
              <a:t>Historical Data</a:t>
            </a:r>
            <a:endParaRPr lang="de-DE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F90BD-CEAB-457C-8B43-692B3D38C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48D71-5FE0-43DA-95A3-5146A477B76B}"/>
              </a:ext>
            </a:extLst>
          </p:cNvPr>
          <p:cNvSpPr/>
          <p:nvPr/>
        </p:nvSpPr>
        <p:spPr>
          <a:xfrm>
            <a:off x="642861" y="1035481"/>
            <a:ext cx="9397837" cy="6521019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GB" dirty="0"/>
          </a:p>
          <a:p>
            <a:pPr lvl="0">
              <a:buChar char="•"/>
            </a:pPr>
            <a:endParaRPr lang="en-GB" dirty="0"/>
          </a:p>
          <a:p>
            <a:pPr lvl="0">
              <a:buChar char="•"/>
            </a:pPr>
            <a:endParaRPr lang="en-GB" dirty="0"/>
          </a:p>
          <a:p>
            <a:pPr lvl="1">
              <a:lnSpc>
                <a:spcPct val="200000"/>
              </a:lnSpc>
            </a:pPr>
            <a:endParaRPr lang="en-GB" sz="2400" b="1" dirty="0"/>
          </a:p>
          <a:p>
            <a:pPr lvl="1">
              <a:lnSpc>
                <a:spcPct val="200000"/>
              </a:lnSpc>
            </a:pPr>
            <a:r>
              <a:rPr lang="en-GB" sz="2400" b="1" dirty="0"/>
              <a:t>Business data</a:t>
            </a:r>
          </a:p>
          <a:p>
            <a:pPr lvl="1">
              <a:lnSpc>
                <a:spcPct val="200000"/>
              </a:lnSpc>
            </a:pPr>
            <a:endParaRPr lang="en-GB" sz="2400" b="1" dirty="0"/>
          </a:p>
          <a:p>
            <a:pPr lvl="1">
              <a:lnSpc>
                <a:spcPct val="200000"/>
              </a:lnSpc>
            </a:pPr>
            <a:endParaRPr lang="en-GB" sz="2400" b="1" dirty="0"/>
          </a:p>
          <a:p>
            <a:pPr lvl="1"/>
            <a:endParaRPr lang="en-GB" sz="2400" b="1" dirty="0"/>
          </a:p>
          <a:p>
            <a:pPr lvl="1"/>
            <a:r>
              <a:rPr lang="en-GB" sz="2400" b="1" dirty="0"/>
              <a:t>Economic &amp; </a:t>
            </a:r>
          </a:p>
          <a:p>
            <a:pPr lvl="1"/>
            <a:r>
              <a:rPr lang="en-GB" sz="2400" b="1" dirty="0"/>
              <a:t>other data</a:t>
            </a:r>
          </a:p>
          <a:p>
            <a:pPr lvl="1">
              <a:lnSpc>
                <a:spcPct val="200000"/>
              </a:lnSpc>
            </a:pPr>
            <a:endParaRPr lang="en-GB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6C18B-6A21-4786-BD61-5E569B0D33F8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7AFAD40-28B7-4FFC-BFF7-723EDF775E29}"/>
              </a:ext>
            </a:extLst>
          </p:cNvPr>
          <p:cNvSpPr/>
          <p:nvPr/>
        </p:nvSpPr>
        <p:spPr>
          <a:xfrm>
            <a:off x="3135086" y="2416628"/>
            <a:ext cx="1184987" cy="89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3EE5C-0859-49EB-BF7E-899712034163}"/>
              </a:ext>
            </a:extLst>
          </p:cNvPr>
          <p:cNvSpPr txBox="1"/>
          <p:nvPr/>
        </p:nvSpPr>
        <p:spPr>
          <a:xfrm>
            <a:off x="4518606" y="2155370"/>
            <a:ext cx="35829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Store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Department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Weekly Sales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Markdown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Type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Size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27B8F-54B3-469D-A3E0-28C42E42DE64}"/>
              </a:ext>
            </a:extLst>
          </p:cNvPr>
          <p:cNvSpPr txBox="1"/>
          <p:nvPr/>
        </p:nvSpPr>
        <p:spPr>
          <a:xfrm>
            <a:off x="4511858" y="4659863"/>
            <a:ext cx="24912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Holiday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Temperature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Fuel Price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CPI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Unemployment </a:t>
            </a:r>
          </a:p>
          <a:p>
            <a:endParaRPr lang="en-GB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30B8972-530D-4E63-8920-A712BCC09978}"/>
              </a:ext>
            </a:extLst>
          </p:cNvPr>
          <p:cNvSpPr/>
          <p:nvPr/>
        </p:nvSpPr>
        <p:spPr>
          <a:xfrm>
            <a:off x="3071586" y="4924301"/>
            <a:ext cx="1184987" cy="89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3013121-EF5E-47B3-AF8D-11CB036E81F3}"/>
              </a:ext>
            </a:extLst>
          </p:cNvPr>
          <p:cNvSpPr/>
          <p:nvPr/>
        </p:nvSpPr>
        <p:spPr>
          <a:xfrm>
            <a:off x="6654801" y="3289300"/>
            <a:ext cx="1117600" cy="193040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F2498-2F2D-4A53-9766-C75FC06698E6}"/>
              </a:ext>
            </a:extLst>
          </p:cNvPr>
          <p:cNvSpPr txBox="1"/>
          <p:nvPr/>
        </p:nvSpPr>
        <p:spPr>
          <a:xfrm>
            <a:off x="7912100" y="3975100"/>
            <a:ext cx="2540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Weekly Sales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2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0BDB5E-19F4-40F5-BE75-841F0E6E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5" y="3440989"/>
            <a:ext cx="9377130" cy="674523"/>
          </a:xfrm>
        </p:spPr>
        <p:txBody>
          <a:bodyPr/>
          <a:lstStyle/>
          <a:p>
            <a:pPr algn="ctr"/>
            <a:r>
              <a:rPr lang="en-GB" sz="4800" dirty="0">
                <a:latin typeface="+mj-lt"/>
              </a:rPr>
              <a:t>Features Plots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9B910-D8AD-44BE-8C38-E7C1FBB95637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889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73BAF-8FD8-40D6-8D76-A0FD9D1C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BAB82D-F665-4DCB-BD3E-F2E50D276E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89" y="1537457"/>
            <a:ext cx="8597900" cy="475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2FF7A6-A727-479B-96AE-E5CE73DB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401178"/>
            <a:ext cx="9377130" cy="674523"/>
          </a:xfrm>
        </p:spPr>
        <p:txBody>
          <a:bodyPr/>
          <a:lstStyle/>
          <a:p>
            <a:pPr algn="ctr"/>
            <a:r>
              <a:rPr lang="en-GB" sz="4800" dirty="0">
                <a:latin typeface="+mj-lt"/>
              </a:rPr>
              <a:t>Correlation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E7D2F-E448-4895-96FE-CFB206551D56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834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73BAF-8FD8-40D6-8D76-A0FD9D1C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BAB82D-F665-4DCB-BD3E-F2E50D276E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89" y="1537457"/>
            <a:ext cx="8597900" cy="475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2FF7A6-A727-479B-96AE-E5CE73DB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401178"/>
            <a:ext cx="9377130" cy="674523"/>
          </a:xfrm>
        </p:spPr>
        <p:txBody>
          <a:bodyPr/>
          <a:lstStyle/>
          <a:p>
            <a:pPr algn="ctr"/>
            <a:r>
              <a:rPr lang="en-GB" sz="4800" dirty="0">
                <a:latin typeface="+mj-lt"/>
              </a:rPr>
              <a:t>Correlation Matrix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BCDC4C0-445B-4E32-B575-ED018D8B62E6}"/>
              </a:ext>
            </a:extLst>
          </p:cNvPr>
          <p:cNvSpPr/>
          <p:nvPr/>
        </p:nvSpPr>
        <p:spPr>
          <a:xfrm>
            <a:off x="384463" y="2379520"/>
            <a:ext cx="592282" cy="831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C1E1C-AEFB-4170-96E6-51AA626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05977" y="6453808"/>
            <a:ext cx="418862" cy="9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34CFB-72DB-477B-80D6-C4139036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14869" y="6450343"/>
            <a:ext cx="418862" cy="98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4AC63-4FBA-4B9E-8C21-BA93D7BE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48520" y="6450343"/>
            <a:ext cx="418862" cy="98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5A8B0-F9E4-42FF-A625-6589FAF0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9762" y="6450343"/>
            <a:ext cx="418862" cy="98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3E7D2F-E448-4895-96FE-CFB206551D56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6E5FCC-6C8F-468A-A5FB-710A1E3874DE}"/>
              </a:ext>
            </a:extLst>
          </p:cNvPr>
          <p:cNvSpPr/>
          <p:nvPr/>
        </p:nvSpPr>
        <p:spPr>
          <a:xfrm>
            <a:off x="1625600" y="2247900"/>
            <a:ext cx="6972300" cy="317500"/>
          </a:xfrm>
          <a:prstGeom prst="rect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3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B34-534D-4048-84FD-A22A49BA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42" y="760606"/>
            <a:ext cx="9377130" cy="674523"/>
          </a:xfrm>
        </p:spPr>
        <p:txBody>
          <a:bodyPr/>
          <a:lstStyle/>
          <a:p>
            <a:pPr algn="ctr"/>
            <a:r>
              <a:rPr lang="en-GB" sz="4800" dirty="0">
                <a:latin typeface="+mj-lt"/>
              </a:rPr>
              <a:t>Departments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465F4-88AC-46B3-B53A-5BE4B3B0E57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3E626-23CF-49B3-B360-7FF122109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" t="8314" r="8551" b="5938"/>
          <a:stretch/>
        </p:blipFill>
        <p:spPr>
          <a:xfrm>
            <a:off x="379063" y="1562100"/>
            <a:ext cx="9782873" cy="5016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9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B34-534D-4048-84FD-A22A49BA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42" y="760606"/>
            <a:ext cx="9377130" cy="674523"/>
          </a:xfrm>
        </p:spPr>
        <p:txBody>
          <a:bodyPr/>
          <a:lstStyle/>
          <a:p>
            <a:pPr algn="ctr"/>
            <a:r>
              <a:rPr lang="en-GB" sz="4800" dirty="0"/>
              <a:t>Stores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465F4-88AC-46B3-B53A-5BE4B3B0E57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EF5B5-E056-4AE6-AF66-6A036C025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" t="8551" r="8551" b="5226"/>
          <a:stretch/>
        </p:blipFill>
        <p:spPr>
          <a:xfrm>
            <a:off x="480373" y="1612900"/>
            <a:ext cx="9732655" cy="5018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B34-534D-4048-84FD-A22A49BA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42" y="760606"/>
            <a:ext cx="9377130" cy="674523"/>
          </a:xfrm>
        </p:spPr>
        <p:txBody>
          <a:bodyPr/>
          <a:lstStyle/>
          <a:p>
            <a:pPr algn="ctr"/>
            <a:r>
              <a:rPr lang="en-GB" sz="4800" dirty="0"/>
              <a:t>Size of stores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465F4-88AC-46B3-B53A-5BE4B3B0E57D}"/>
              </a:ext>
            </a:extLst>
          </p:cNvPr>
          <p:cNvSpPr/>
          <p:nvPr/>
        </p:nvSpPr>
        <p:spPr>
          <a:xfrm>
            <a:off x="0" y="7279501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Akaniyene Akpan, Ijeoma Okeahialam, </a:t>
            </a:r>
            <a:r>
              <a:rPr lang="en-US" sz="1200" dirty="0" err="1"/>
              <a:t>Reebal</a:t>
            </a:r>
            <a:r>
              <a:rPr lang="en-US" sz="1200" dirty="0"/>
              <a:t> </a:t>
            </a:r>
            <a:r>
              <a:rPr lang="en-US" sz="1200" dirty="0" err="1"/>
              <a:t>Nofal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3A49E-4C18-40A1-84C8-A252B2D9F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1" t="7868" r="7601" b="2346"/>
          <a:stretch/>
        </p:blipFill>
        <p:spPr>
          <a:xfrm>
            <a:off x="314600" y="1625600"/>
            <a:ext cx="9723600" cy="5525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82709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415</Words>
  <Application>Microsoft Office PowerPoint</Application>
  <PresentationFormat>Custom</PresentationFormat>
  <Paragraphs>134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Proxima Nova</vt:lpstr>
      <vt:lpstr>Courier New</vt:lpstr>
      <vt:lpstr>Helvetica Neue</vt:lpstr>
      <vt:lpstr>Inter</vt:lpstr>
      <vt:lpstr>Wingdings</vt:lpstr>
      <vt:lpstr>Helvetica Light</vt:lpstr>
      <vt:lpstr>White</vt:lpstr>
      <vt:lpstr>   Data Analytics with Python </vt:lpstr>
      <vt:lpstr>Motivation</vt:lpstr>
      <vt:lpstr>Historical Data</vt:lpstr>
      <vt:lpstr>Features Plots</vt:lpstr>
      <vt:lpstr>Correlation Matrix</vt:lpstr>
      <vt:lpstr>Correlation Matrix</vt:lpstr>
      <vt:lpstr>Departments </vt:lpstr>
      <vt:lpstr>Stores </vt:lpstr>
      <vt:lpstr>Size of stores </vt:lpstr>
      <vt:lpstr>Store types </vt:lpstr>
      <vt:lpstr> </vt:lpstr>
      <vt:lpstr> </vt:lpstr>
      <vt:lpstr>  </vt:lpstr>
      <vt:lpstr>  </vt:lpstr>
      <vt:lpstr>  </vt:lpstr>
      <vt:lpstr>Leaderboard</vt:lpstr>
      <vt:lpstr>Thank you for your attention!</vt:lpstr>
      <vt:lpstr>PowerPoint Presentation</vt:lpstr>
      <vt:lpstr>PowerPoint Presentation</vt:lpstr>
      <vt:lpstr>Introduction of Datasets</vt:lpstr>
      <vt:lpstr>Merging and Cleaning of  Datasets</vt:lpstr>
      <vt:lpstr>Merging and Cleaning of 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 Data Analytics with Python</dc:title>
  <dc:creator>IMER</dc:creator>
  <cp:lastModifiedBy>Akaniyene Ignatius Akpan</cp:lastModifiedBy>
  <cp:revision>104</cp:revision>
  <dcterms:modified xsi:type="dcterms:W3CDTF">2021-04-22T03:45:31Z</dcterms:modified>
</cp:coreProperties>
</file>